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eb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8" r:id="rId2"/>
    <p:sldId id="279" r:id="rId3"/>
    <p:sldId id="263" r:id="rId4"/>
    <p:sldId id="282" r:id="rId5"/>
    <p:sldId id="281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9FF"/>
    <a:srgbClr val="B70101"/>
    <a:srgbClr val="65BDFF"/>
    <a:srgbClr val="FF3B3B"/>
    <a:srgbClr val="333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4754" autoAdjust="0"/>
    <p:restoredTop sz="94660"/>
  </p:normalViewPr>
  <p:slideViewPr>
    <p:cSldViewPr snapToGrid="0">
      <p:cViewPr varScale="1">
        <p:scale>
          <a:sx n="82" d="100"/>
          <a:sy n="82" d="100"/>
        </p:scale>
        <p:origin x="11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FE53D-0857-4956-8907-856061121D34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8A1E1-0232-4CC6-AC49-098647A84AD4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600348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D8D3C-876F-486A-87C3-62AABD44D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81795B-83FF-4DF1-8FFA-52BF0F398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DAA03-2D6E-4F5B-B276-4FD2C2F4C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403F1-A653-4725-B423-BB26D7215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5A0F-93D5-4B72-BCEF-0503E9D3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90175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670A7-B4FD-4FA8-8329-AEDDF573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CD6AD8-9430-470D-B775-6DFD4E3CBA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715579-29CC-4C6D-9048-A5238B89C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65BF0-35B6-4C03-9278-FE59590F6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1592D0-B3A6-40A4-8CDC-1ABBA7725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4054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47CC5-2D0D-4F7D-92A4-9BEF255379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9ED22-24D8-4227-B53B-ACFC6BC3D1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32E51-0095-41C6-BE74-40EDFF69B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C8FE1-1F06-43AF-8D25-19C42F0AD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E80124-AF0A-4886-BB77-743CD738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52704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E4DCC-053C-4C39-97D3-18E1E91D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62CEC-88CE-4252-8439-859E7EA4C6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8C695D-711F-4F7D-B895-CC1D1465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D1406-24AA-47AC-9A79-A8BDD9553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3785EA-5B30-4FAE-BB14-7C19544A9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13106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0EB21-4D8B-469F-8EBA-C31A7A007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99A2D-A778-44AD-A433-93EC3ECBD8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23C04-2C1D-4425-BEE4-A8DC237F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96921-FBB3-4F8F-9D38-B85CB51A7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68D5A-0B4B-4496-AB2E-1B6A003FA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953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1FA30-14CA-410E-8246-E2A104D6B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523D53-8814-4FE9-8D5B-403087C42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59A06A-7483-452C-84E0-F1710461E2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839517-27A4-4F2E-8CA1-CFE340A13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284E43-F1C8-457A-8008-73025F267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7FBB4A-4447-4B39-A528-EC0693BCD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0297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B448D-C06F-46D8-8EEF-9377E6AD1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15C4E2-BFC4-497D-857B-B29E8B4227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86D9DF-7CFC-4E99-9DBB-43DE7033B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FD2624-42DB-4556-AA53-3D72F13554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2A9780-4F48-45F6-B261-01FE1B5E95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AE03EC-D9CB-4151-9289-BE011F4E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7A7252-4619-41D1-BB9E-6E3728B7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498C8B-32FB-40A1-94E5-8058E627B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1493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6EB36-3628-4F7B-BAAC-B6C7E5E64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B4AC6-BC63-4CD1-BF2A-6DC5E9290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1E6EF-F696-4275-89B7-89D8751AB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5A9F6-9489-448D-A7F6-F2477A509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2290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8994F-6402-4646-A9A1-390F6EFF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F0BA7A-5642-443D-AAAE-8F49C7A92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A883B-744B-4207-B308-8EC427AA2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50198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54E0A3-54C6-4EF8-97E9-865C05254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AE6F5-581F-423E-81A3-513CED6AE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5D6934-F29D-47B4-A041-32DED9EEA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89F99-BC29-4FCD-8928-A1021F81D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0547B-DBE5-480D-9444-A8AD3B691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8471B-2358-4FC6-BE27-C3E788A65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54235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73731-5972-4C32-98AA-011CCA391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85D8076-0200-4D32-83B0-6C9FD6CEF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A6B6CA-43CA-4412-BE14-244894345D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3B8365-7AA8-4ACD-B710-03DCDB2D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02C249-44C4-4F33-AC05-2B59E382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3BF69-0FAD-4C88-B04C-5AE12BE09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157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F93DD2-B865-4A53-8410-817A4531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561BE3-5665-41CB-86A2-DAAA6FF92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E0D1B-E160-4C4B-97BA-273C9BC63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DE904-C353-4C53-90BF-D2DA06546E66}" type="datetimeFigureOut">
              <a:rPr lang="en-SG" smtClean="0"/>
              <a:t>11/1/2021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CCF11B-33D4-4D13-8FD6-C65F41ADD7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5A72FE-B184-417E-8C51-2DD70C7E5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75CA-A4A6-4F04-A507-A3C59A80AE0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99042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webp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5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C949B-075F-4518-A54A-7512F74826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674" y="0"/>
            <a:ext cx="12439650" cy="683895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5C12661-FD69-4918-9148-A3094B4E23D8}"/>
              </a:ext>
            </a:extLst>
          </p:cNvPr>
          <p:cNvSpPr/>
          <p:nvPr/>
        </p:nvSpPr>
        <p:spPr>
          <a:xfrm>
            <a:off x="1976437" y="3127087"/>
            <a:ext cx="8420100" cy="584775"/>
          </a:xfrm>
          <a:prstGeom prst="rect">
            <a:avLst/>
          </a:prstGeom>
          <a:noFill/>
          <a:effectLst>
            <a:innerShdw blurRad="63500" dist="50800" dir="13500000">
              <a:schemeClr val="tx1">
                <a:lumMod val="50000"/>
                <a:lumOff val="50000"/>
                <a:alpha val="50000"/>
              </a:schemeClr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bliqueTopLeft"/>
              <a:lightRig rig="glow" dir="t">
                <a:rot lat="0" lon="0" rev="0"/>
              </a:lightRig>
            </a:scene3d>
            <a:sp3d extrusionH="57150" prstMaterial="powder">
              <a:bevelT h="25400" prst="softRound"/>
              <a:bevelB h="25400" prst="softRound"/>
            </a:sp3d>
          </a:bodyPr>
          <a:lstStyle/>
          <a:p>
            <a:pPr algn="ctr"/>
            <a:r>
              <a:rPr lang="en-US" sz="3200" b="1" spc="810" dirty="0">
                <a:ln w="0" cap="sq">
                  <a:solidFill>
                    <a:schemeClr val="bg1">
                      <a:lumMod val="65000"/>
                      <a:alpha val="97000"/>
                    </a:schemeClr>
                  </a:solidFill>
                  <a:prstDash val="solid"/>
                  <a:round/>
                </a:ln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50800" stA="45000" endPos="65000" dist="50800" dir="5400000" sy="-100000" algn="bl" rotWithShape="0"/>
                </a:effectLst>
                <a:latin typeface="Gotham" panose="02000804040000020004" pitchFamily="2" charset="0"/>
                <a:cs typeface="Arial" panose="020B0604020202020204" pitchFamily="34" charset="0"/>
              </a:rPr>
              <a:t>SOUND  &amp;  SCREEN CHECK</a:t>
            </a:r>
            <a:endParaRPr lang="en-SG" sz="3200" b="1" cap="none" spc="810" dirty="0">
              <a:ln w="0" cap="sq">
                <a:solidFill>
                  <a:schemeClr val="bg1">
                    <a:lumMod val="65000"/>
                    <a:alpha val="97000"/>
                  </a:schemeClr>
                </a:solidFill>
                <a:prstDash val="solid"/>
                <a:round/>
              </a:ln>
              <a:solidFill>
                <a:schemeClr val="bg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50800" stA="45000" endPos="65000" dist="50800" dir="5400000" sy="-100000" algn="bl" rotWithShape="0"/>
              </a:effectLst>
              <a:latin typeface="Gotham" panose="02000804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8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5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3971B-38A9-4969-AFCD-931B84489521}"/>
              </a:ext>
            </a:extLst>
          </p:cNvPr>
          <p:cNvSpPr txBox="1"/>
          <p:nvPr/>
        </p:nvSpPr>
        <p:spPr>
          <a:xfrm>
            <a:off x="2811624" y="2690336"/>
            <a:ext cx="65687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presentation is dedicated with love and respect to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XALTIUS</a:t>
            </a:r>
          </a:p>
          <a:p>
            <a:pPr algn="ctr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made us believe</a:t>
            </a:r>
          </a:p>
          <a:p>
            <a:pPr algn="ctr"/>
            <a:r>
              <a:rPr lang="en-US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“anyone has the POWER to BI.”</a:t>
            </a:r>
            <a:endParaRPr lang="en-SG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49DDE6-6308-4802-86BB-6DAAB06C6ABA}"/>
              </a:ext>
            </a:extLst>
          </p:cNvPr>
          <p:cNvSpPr txBox="1"/>
          <p:nvPr/>
        </p:nvSpPr>
        <p:spPr>
          <a:xfrm>
            <a:off x="2736963" y="3105040"/>
            <a:ext cx="671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2 months had passed</a:t>
            </a:r>
          </a:p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since my last presentation proposal to produce a horror movie.</a:t>
            </a:r>
            <a:endParaRPr lang="en-SG" dirty="0">
              <a:solidFill>
                <a:srgbClr val="65BDFF"/>
              </a:solidFill>
              <a:latin typeface="Times New Roman" panose="02020603050405020304" pitchFamily="18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764FE6-E9D7-494B-AFE5-7889176F96E9}"/>
              </a:ext>
            </a:extLst>
          </p:cNvPr>
          <p:cNvSpPr txBox="1"/>
          <p:nvPr/>
        </p:nvSpPr>
        <p:spPr>
          <a:xfrm>
            <a:off x="2736963" y="2966540"/>
            <a:ext cx="671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Aditya was thoroughly convinced </a:t>
            </a:r>
          </a:p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of my proposal (and SQL and Excel dashboard building skills)</a:t>
            </a:r>
          </a:p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and has since commenced production on his debut movie production.</a:t>
            </a:r>
            <a:endParaRPr lang="en-SG" dirty="0">
              <a:solidFill>
                <a:srgbClr val="65BDFF"/>
              </a:solidFill>
              <a:latin typeface="Times New Roman" panose="02020603050405020304" pitchFamily="18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F913AD-B7D0-4060-BB9B-5C800D7BBC6F}"/>
              </a:ext>
            </a:extLst>
          </p:cNvPr>
          <p:cNvSpPr txBox="1"/>
          <p:nvPr/>
        </p:nvSpPr>
        <p:spPr>
          <a:xfrm>
            <a:off x="2736963" y="3105039"/>
            <a:ext cx="671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However, with the COVID-19 pandemic in play,</a:t>
            </a:r>
          </a:p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progress in production has been slow…</a:t>
            </a:r>
            <a:endParaRPr lang="en-SG" dirty="0">
              <a:solidFill>
                <a:srgbClr val="65BDFF"/>
              </a:solidFill>
              <a:latin typeface="Times New Roman" panose="02020603050405020304" pitchFamily="18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01F3EF-AF1C-41E6-ACC0-00EEFF96642B}"/>
              </a:ext>
            </a:extLst>
          </p:cNvPr>
          <p:cNvSpPr txBox="1"/>
          <p:nvPr/>
        </p:nvSpPr>
        <p:spPr>
          <a:xfrm>
            <a:off x="2736963" y="2999859"/>
            <a:ext cx="6716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and Aditya is once again, restless…</a:t>
            </a:r>
            <a:endParaRPr lang="en-SG" dirty="0">
              <a:solidFill>
                <a:srgbClr val="65BDFF"/>
              </a:solidFill>
              <a:latin typeface="Times New Roman" panose="02020603050405020304" pitchFamily="18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E0ED29-95BC-4D48-83D4-F12B98E70153}"/>
              </a:ext>
            </a:extLst>
          </p:cNvPr>
          <p:cNvSpPr txBox="1"/>
          <p:nvPr/>
        </p:nvSpPr>
        <p:spPr>
          <a:xfrm>
            <a:off x="2736963" y="3025557"/>
            <a:ext cx="671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Being the slave-driver that he is,</a:t>
            </a:r>
          </a:p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he now shifts his attention back to his Superstore business…</a:t>
            </a:r>
            <a:endParaRPr lang="en-SG" dirty="0">
              <a:solidFill>
                <a:srgbClr val="65BDFF"/>
              </a:solidFill>
              <a:latin typeface="Times New Roman" panose="02020603050405020304" pitchFamily="18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F802601-4156-4F5B-A3D2-A39A6752E783}"/>
              </a:ext>
            </a:extLst>
          </p:cNvPr>
          <p:cNvSpPr txBox="1"/>
          <p:nvPr/>
        </p:nvSpPr>
        <p:spPr>
          <a:xfrm>
            <a:off x="2736963" y="3210223"/>
            <a:ext cx="6716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… and is requesting for an “app-like experience”</a:t>
            </a:r>
          </a:p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for his Global Superstore Sales-Heads</a:t>
            </a:r>
          </a:p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to use and drive actionable insights towards business improvement.</a:t>
            </a:r>
            <a:endParaRPr lang="en-SG" dirty="0">
              <a:solidFill>
                <a:srgbClr val="65BDFF"/>
              </a:solidFill>
              <a:latin typeface="Times New Roman" panose="02020603050405020304" pitchFamily="18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68A9D9-CE41-4261-AD60-613D530ECC4F}"/>
              </a:ext>
            </a:extLst>
          </p:cNvPr>
          <p:cNvSpPr txBox="1"/>
          <p:nvPr/>
        </p:nvSpPr>
        <p:spPr>
          <a:xfrm>
            <a:off x="2736963" y="3105038"/>
            <a:ext cx="671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Old habits die hard, and once again, he has tasked the project to me…</a:t>
            </a:r>
          </a:p>
          <a:p>
            <a:pPr algn="ctr"/>
            <a:r>
              <a:rPr lang="en-US" dirty="0">
                <a:solidFill>
                  <a:srgbClr val="65BDFF"/>
                </a:solidFill>
                <a:latin typeface="Times New Roman" panose="02020603050405020304" pitchFamily="18" charset="0"/>
                <a:ea typeface="DengXian Light" panose="02010600030101010101" pitchFamily="2" charset="-122"/>
                <a:cs typeface="Times New Roman" panose="02020603050405020304" pitchFamily="18" charset="0"/>
              </a:rPr>
              <a:t>with his side objective of measuring my aptitude in Power BI…</a:t>
            </a:r>
            <a:endParaRPr lang="en-SG" dirty="0">
              <a:solidFill>
                <a:srgbClr val="65BDFF"/>
              </a:solidFill>
              <a:latin typeface="Times New Roman" panose="02020603050405020304" pitchFamily="18" charset="0"/>
              <a:ea typeface="DengXian Light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superman_christopher_reeve_-1970857783604799542">
            <a:hlinkClick r:id="" action="ppaction://media"/>
            <a:extLst>
              <a:ext uri="{FF2B5EF4-FFF2-40B4-BE49-F238E27FC236}">
                <a16:creationId xmlns:a16="http://schemas.microsoft.com/office/drawing/2014/main" id="{BF730601-294A-4EB5-8D16-6E9A4C1A48A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07825.7142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23650" y="26987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4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10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grpId="0" nodeType="withEffect">
                                  <p:stCondLst>
                                    <p:cond delay="5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9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19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32" fill="hold" grpId="0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28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grpId="0" nodeType="with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5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38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4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4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xit" presetSubtype="8" fill="hold" grpId="1" nodeType="withEffect">
                                  <p:stCondLst>
                                    <p:cond delay="46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55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58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2" presetClass="exit" presetSubtype="8" fill="hold" grpId="1" nodeType="withEffect">
                                  <p:stCondLst>
                                    <p:cond delay="65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677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xit" presetSubtype="8" fill="hold" grpId="1" nodeType="withEffect">
                                  <p:stCondLst>
                                    <p:cond delay="7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75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8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/>
      <p:bldP spid="2" grpId="1"/>
      <p:bldP spid="4" grpId="0"/>
      <p:bldP spid="4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5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C2A26-47C6-43A3-8192-5A327F29F007}"/>
              </a:ext>
            </a:extLst>
          </p:cNvPr>
          <p:cNvSpPr txBox="1"/>
          <p:nvPr/>
        </p:nvSpPr>
        <p:spPr>
          <a:xfrm>
            <a:off x="3370217" y="6313724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SG" spc="160" dirty="0">
              <a:solidFill>
                <a:schemeClr val="bg1">
                  <a:lumMod val="85000"/>
                </a:schemeClr>
              </a:solidFill>
              <a:latin typeface="Arial Nova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14" name="Picture 13" descr="Background pattern&#10;&#10;Description automatically generated">
            <a:extLst>
              <a:ext uri="{FF2B5EF4-FFF2-40B4-BE49-F238E27FC236}">
                <a16:creationId xmlns:a16="http://schemas.microsoft.com/office/drawing/2014/main" id="{D97A0591-E54D-486F-AB41-85022C3DB4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85FB2E-4330-4816-9DF6-C708E2CD409D}"/>
              </a:ext>
            </a:extLst>
          </p:cNvPr>
          <p:cNvSpPr txBox="1"/>
          <p:nvPr/>
        </p:nvSpPr>
        <p:spPr>
          <a:xfrm>
            <a:off x="657376" y="473794"/>
            <a:ext cx="690535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Gotham" panose="02000804040000020004" pitchFamily="2" charset="0"/>
              </a:rPr>
              <a:t>Background Story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66700" indent="-266700">
              <a:buFontTx/>
              <a:buChar char="-"/>
            </a:pPr>
            <a:endParaRPr lang="en-SG" sz="2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Tx/>
              <a:buChar char="-"/>
            </a:pPr>
            <a:r>
              <a:rPr lang="en-SG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Aditya is OUR boss</a:t>
            </a:r>
          </a:p>
          <a:p>
            <a:pPr marL="266700" indent="-266700">
              <a:buFontTx/>
              <a:buChar char="-"/>
            </a:pPr>
            <a:endParaRPr lang="en-SG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Tx/>
              <a:buChar char="-"/>
            </a:pPr>
            <a:r>
              <a:rPr lang="en-SG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owns the Global Superstore</a:t>
            </a:r>
          </a:p>
          <a:p>
            <a:pPr marL="266700" indent="-266700">
              <a:buFontTx/>
              <a:buChar char="-"/>
            </a:pPr>
            <a:endParaRPr lang="en-SG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Tx/>
              <a:buChar char="-"/>
            </a:pPr>
            <a:r>
              <a:rPr lang="en-SG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has tasked me to do up a Power BI dashboard </a:t>
            </a:r>
          </a:p>
          <a:p>
            <a:pPr marL="266700" indent="-266700" defTabSz="266700"/>
            <a:r>
              <a:rPr lang="en-SG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for his Sales Heads</a:t>
            </a:r>
          </a:p>
          <a:p>
            <a:pPr marL="266700" indent="-266700">
              <a:buFontTx/>
              <a:buChar char="-"/>
            </a:pPr>
            <a:endParaRPr lang="en-SG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>
              <a:buFontTx/>
              <a:buChar char="-"/>
            </a:pPr>
            <a:r>
              <a:rPr lang="en-S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EVERYONE of you guys</a:t>
            </a:r>
          </a:p>
          <a:p>
            <a:pPr>
              <a:tabLst>
                <a:tab pos="266700" algn="l"/>
              </a:tabLst>
            </a:pPr>
            <a:r>
              <a:rPr lang="en-S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are the</a:t>
            </a:r>
          </a:p>
          <a:p>
            <a:pPr>
              <a:tabLst>
                <a:tab pos="266700" algn="l"/>
              </a:tabLst>
            </a:pPr>
            <a:r>
              <a:rPr lang="en-S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HEAD OF SALES </a:t>
            </a:r>
            <a:r>
              <a:rPr lang="en-SG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REGION </a:t>
            </a:r>
            <a:r>
              <a:rPr lang="en-SG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SG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65D1E8-B0A7-4A25-B35D-468605BFCA5F}"/>
              </a:ext>
            </a:extLst>
          </p:cNvPr>
          <p:cNvCxnSpPr>
            <a:cxnSpLocks/>
          </p:cNvCxnSpPr>
          <p:nvPr/>
        </p:nvCxnSpPr>
        <p:spPr>
          <a:xfrm>
            <a:off x="619291" y="989249"/>
            <a:ext cx="11182047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2DD31DC1-013C-47B3-ABD4-40065514B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0299" y="1173915"/>
            <a:ext cx="41243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55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5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C2A26-47C6-43A3-8192-5A327F29F007}"/>
              </a:ext>
            </a:extLst>
          </p:cNvPr>
          <p:cNvSpPr txBox="1"/>
          <p:nvPr/>
        </p:nvSpPr>
        <p:spPr>
          <a:xfrm>
            <a:off x="3370217" y="6313724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SG" spc="160" dirty="0">
              <a:solidFill>
                <a:schemeClr val="bg1">
                  <a:lumMod val="85000"/>
                </a:schemeClr>
              </a:solidFill>
              <a:latin typeface="Arial Nova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9" name="Picture 8" descr="A picture containing blur&#10;&#10;Description automatically generated">
            <a:extLst>
              <a:ext uri="{FF2B5EF4-FFF2-40B4-BE49-F238E27FC236}">
                <a16:creationId xmlns:a16="http://schemas.microsoft.com/office/drawing/2014/main" id="{2A973EC7-22D9-4C7B-9D92-6564B5B931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25"/>
          <a:stretch/>
        </p:blipFill>
        <p:spPr>
          <a:xfrm>
            <a:off x="0" y="0"/>
            <a:ext cx="12192000" cy="6229349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FD54ED1-AD44-48CD-96AC-AF54E9C2572E}"/>
              </a:ext>
            </a:extLst>
          </p:cNvPr>
          <p:cNvSpPr/>
          <p:nvPr/>
        </p:nvSpPr>
        <p:spPr>
          <a:xfrm>
            <a:off x="3738303" y="6025315"/>
            <a:ext cx="4933107" cy="246221"/>
          </a:xfrm>
          <a:prstGeom prst="rect">
            <a:avLst/>
          </a:prstGeom>
          <a:noFill/>
          <a:effectLst>
            <a:innerShdw blurRad="63500" dist="50800" dir="13500000">
              <a:schemeClr val="tx1">
                <a:lumMod val="50000"/>
                <a:lumOff val="50000"/>
                <a:alpha val="50000"/>
              </a:schemeClr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bliqueTopLeft"/>
              <a:lightRig rig="glow" dir="t">
                <a:rot lat="0" lon="0" rev="0"/>
              </a:lightRig>
            </a:scene3d>
            <a:sp3d extrusionH="57150" prstMaterial="powder">
              <a:bevelT h="25400" prst="softRound"/>
              <a:bevelB h="25400" prst="softRound"/>
            </a:sp3d>
          </a:bodyPr>
          <a:lstStyle/>
          <a:p>
            <a:pPr algn="ctr"/>
            <a:r>
              <a:rPr lang="en-US" sz="1000" b="1" spc="810" dirty="0">
                <a:ln w="0" cap="sq">
                  <a:solidFill>
                    <a:schemeClr val="bg1">
                      <a:lumMod val="65000"/>
                      <a:alpha val="97000"/>
                    </a:schemeClr>
                  </a:solidFill>
                  <a:prstDash val="solid"/>
                  <a:round/>
                </a:ln>
                <a:pattFill prst="pct50">
                  <a:fgClr>
                    <a:schemeClr val="bg1">
                      <a:lumMod val="85000"/>
                    </a:schemeClr>
                  </a:fgClr>
                  <a:bgClr>
                    <a:schemeClr val="bg1">
                      <a:lumMod val="85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50800" stA="45000" endPos="65000" dist="50800" dir="5400000" sy="-100000" algn="bl" rotWithShape="0"/>
                </a:effectLst>
                <a:latin typeface="Gotham" panose="02000804040000020004" pitchFamily="2" charset="0"/>
                <a:cs typeface="Arial" panose="020B0604020202020204" pitchFamily="34" charset="0"/>
              </a:rPr>
              <a:t>GLOBAL  SUPERSTORE</a:t>
            </a:r>
            <a:endParaRPr lang="en-SG" sz="1000" b="1" cap="none" spc="810" dirty="0">
              <a:ln w="0" cap="sq">
                <a:solidFill>
                  <a:schemeClr val="bg1">
                    <a:lumMod val="65000"/>
                    <a:alpha val="97000"/>
                  </a:schemeClr>
                </a:solidFill>
                <a:prstDash val="solid"/>
                <a:round/>
              </a:ln>
              <a:pattFill prst="pct50">
                <a:fgClr>
                  <a:schemeClr val="bg1">
                    <a:lumMod val="85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50800" stA="45000" endPos="65000" dist="50800" dir="5400000" sy="-100000" algn="bl" rotWithShape="0"/>
              </a:effectLst>
              <a:latin typeface="Gotham" panose="02000804040000020004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298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5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C2A26-47C6-43A3-8192-5A327F29F007}"/>
              </a:ext>
            </a:extLst>
          </p:cNvPr>
          <p:cNvSpPr txBox="1"/>
          <p:nvPr/>
        </p:nvSpPr>
        <p:spPr>
          <a:xfrm>
            <a:off x="3370217" y="6313724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SG" spc="160" dirty="0">
              <a:solidFill>
                <a:schemeClr val="bg1">
                  <a:lumMod val="85000"/>
                </a:schemeClr>
              </a:solidFill>
              <a:latin typeface="Arial Nova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113326D-2FE8-4258-9FDC-84785B31F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3"/>
            <a:ext cx="12192000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FD54ED1-AD44-48CD-96AC-AF54E9C2572E}"/>
              </a:ext>
            </a:extLst>
          </p:cNvPr>
          <p:cNvSpPr/>
          <p:nvPr/>
        </p:nvSpPr>
        <p:spPr>
          <a:xfrm>
            <a:off x="1162893" y="655101"/>
            <a:ext cx="2236296" cy="461665"/>
          </a:xfrm>
          <a:prstGeom prst="rect">
            <a:avLst/>
          </a:prstGeom>
          <a:noFill/>
          <a:effectLst>
            <a:innerShdw blurRad="63500" dist="50800" dir="13500000">
              <a:schemeClr val="tx1">
                <a:lumMod val="50000"/>
                <a:lumOff val="50000"/>
                <a:alpha val="50000"/>
              </a:schemeClr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bliqueTopLeft"/>
              <a:lightRig rig="glow" dir="t">
                <a:rot lat="0" lon="0" rev="0"/>
              </a:lightRig>
            </a:scene3d>
            <a:sp3d extrusionH="57150" prstMaterial="powder">
              <a:bevelT h="25400" prst="softRound"/>
              <a:bevelB h="25400" prst="softRound"/>
            </a:sp3d>
          </a:bodyPr>
          <a:lstStyle/>
          <a:p>
            <a:pPr algn="ctr"/>
            <a:endParaRPr lang="en-US" sz="1400" b="1" spc="810" dirty="0">
              <a:ln w="0" cap="sq">
                <a:solidFill>
                  <a:schemeClr val="bg1">
                    <a:lumMod val="65000"/>
                    <a:alpha val="97000"/>
                  </a:schemeClr>
                </a:solidFill>
                <a:prstDash val="solid"/>
                <a:round/>
              </a:ln>
              <a:pattFill prst="pct50">
                <a:fgClr>
                  <a:schemeClr val="bg1">
                    <a:lumMod val="95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50800" stA="45000" endPos="65000" dist="50800" dir="5400000" sy="-100000" algn="bl" rotWithShape="0"/>
              </a:effectLst>
              <a:latin typeface="Gotham" panose="02000804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000" b="1" spc="810" dirty="0">
                <a:ln w="0" cap="sq">
                  <a:solidFill>
                    <a:schemeClr val="bg1">
                      <a:lumMod val="65000"/>
                      <a:alpha val="97000"/>
                    </a:schemeClr>
                  </a:solidFill>
                  <a:prstDash val="solid"/>
                  <a:round/>
                </a:ln>
                <a:pattFill prst="pct50">
                  <a:fgClr>
                    <a:schemeClr val="bg1">
                      <a:lumMod val="85000"/>
                    </a:schemeClr>
                  </a:fgClr>
                  <a:bgClr>
                    <a:schemeClr val="bg1">
                      <a:lumMod val="85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50800" stA="45000" endPos="65000" dist="50800" dir="5400000" sy="-100000" algn="bl" rotWithShape="0"/>
                </a:effectLst>
                <a:latin typeface="Gotham" panose="02000804040000020004" pitchFamily="2" charset="0"/>
                <a:cs typeface="Arial" panose="020B0604020202020204" pitchFamily="34" charset="0"/>
              </a:rPr>
              <a:t>SUPERSTORE</a:t>
            </a:r>
            <a:endParaRPr lang="en-SG" sz="1000" b="1" cap="none" spc="810" dirty="0">
              <a:ln w="0" cap="sq">
                <a:solidFill>
                  <a:schemeClr val="bg1">
                    <a:lumMod val="65000"/>
                    <a:alpha val="97000"/>
                  </a:schemeClr>
                </a:solidFill>
                <a:prstDash val="solid"/>
                <a:round/>
              </a:ln>
              <a:pattFill prst="pct50">
                <a:fgClr>
                  <a:schemeClr val="bg1">
                    <a:lumMod val="85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50800" stA="45000" endPos="65000" dist="50800" dir="5400000" sy="-100000" algn="bl" rotWithShape="0"/>
              </a:effectLst>
              <a:latin typeface="Gotham" panose="0200080404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Graphic 6" descr="Earth globe: Americas with solid fill">
            <a:extLst>
              <a:ext uri="{FF2B5EF4-FFF2-40B4-BE49-F238E27FC236}">
                <a16:creationId xmlns:a16="http://schemas.microsoft.com/office/drawing/2014/main" id="{4789779B-20E8-451A-AD06-51357A14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1" y="176070"/>
            <a:ext cx="914400" cy="914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61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87A5FAE-000F-40DF-A259-97CE07242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562" y="1475713"/>
            <a:ext cx="10788012" cy="4970748"/>
          </a:xfrm>
          <a:solidFill>
            <a:schemeClr val="bg1">
              <a:lumMod val="75000"/>
              <a:alpha val="17000"/>
            </a:schemeClr>
          </a:solidFill>
        </p:spPr>
        <p:txBody>
          <a:bodyPr>
            <a:normAutofit/>
          </a:bodyPr>
          <a:lstStyle/>
          <a:p>
            <a:pPr marL="447675" indent="-447675" algn="l" defTabSz="4524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Objective</a:t>
            </a:r>
          </a:p>
          <a:p>
            <a:pPr algn="l" defTabSz="360363">
              <a:lnSpc>
                <a:spcPct val="100000"/>
              </a:lnSpc>
              <a:tabLst>
                <a:tab pos="447675" algn="l"/>
              </a:tabLst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	How will this benefit you</a:t>
            </a:r>
          </a:p>
          <a:p>
            <a:pPr algn="l" defTabSz="360363">
              <a:lnSpc>
                <a:spcPct val="100000"/>
              </a:lnSpc>
              <a:tabLst>
                <a:tab pos="447675" algn="l"/>
              </a:tabLst>
            </a:pPr>
            <a:endParaRPr lang="en-US" sz="100" dirty="0">
              <a:solidFill>
                <a:schemeClr val="bg1"/>
              </a:solidFill>
              <a:latin typeface="Gotham" panose="02000804040000020004" pitchFamily="2" charset="0"/>
              <a:cs typeface="Arial" panose="020B0604020202020204" pitchFamily="34" charset="0"/>
            </a:endParaRPr>
          </a:p>
          <a:p>
            <a:pPr marL="447675" indent="-447675" algn="l" defTabSz="45243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dirty="0">
                <a:solidFill>
                  <a:schemeClr val="bg1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Behind the Scenes</a:t>
            </a:r>
          </a:p>
          <a:p>
            <a:pPr algn="l" defTabSz="360363">
              <a:lnSpc>
                <a:spcPct val="100000"/>
              </a:lnSpc>
              <a:tabLst>
                <a:tab pos="447675" algn="l"/>
                <a:tab pos="719138" algn="l"/>
              </a:tabLst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Introduction to dataset</a:t>
            </a:r>
          </a:p>
          <a:p>
            <a:pPr algn="l" defTabSz="360363">
              <a:lnSpc>
                <a:spcPct val="100000"/>
              </a:lnSpc>
              <a:tabLst>
                <a:tab pos="447675" algn="l"/>
              </a:tabLst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	Understanding the dataset</a:t>
            </a:r>
          </a:p>
          <a:p>
            <a:pPr algn="l" defTabSz="360363">
              <a:lnSpc>
                <a:spcPct val="100000"/>
              </a:lnSpc>
              <a:tabLst>
                <a:tab pos="447675" algn="l"/>
              </a:tabLst>
            </a:pPr>
            <a:r>
              <a:rPr lang="en-US" sz="16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	Process (Importing, structuring, data prep, visualizing and formatting the data)</a:t>
            </a:r>
          </a:p>
          <a:p>
            <a:pPr algn="l" defTabSz="360363">
              <a:lnSpc>
                <a:spcPct val="100000"/>
              </a:lnSpc>
              <a:tabLst>
                <a:tab pos="447675" algn="l"/>
              </a:tabLst>
            </a:pPr>
            <a:endParaRPr lang="en-US" sz="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l" defTabSz="4524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Interactive </a:t>
            </a:r>
            <a:r>
              <a:rPr lang="en-US" dirty="0">
                <a:solidFill>
                  <a:schemeClr val="bg1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Dashboard</a:t>
            </a:r>
          </a:p>
          <a:p>
            <a:pPr algn="l" defTabSz="360363">
              <a:lnSpc>
                <a:spcPct val="100000"/>
              </a:lnSpc>
              <a:tabLst>
                <a:tab pos="447675" algn="l"/>
              </a:tabLst>
            </a:pPr>
            <a:r>
              <a:rPr lang="en-US" sz="1600" dirty="0">
                <a:solidFill>
                  <a:schemeClr val="bg1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How will this help you and how to use it</a:t>
            </a:r>
          </a:p>
          <a:p>
            <a:pPr algn="l" defTabSz="360363">
              <a:lnSpc>
                <a:spcPct val="100000"/>
              </a:lnSpc>
              <a:tabLst>
                <a:tab pos="447675" algn="l"/>
              </a:tabLst>
            </a:pPr>
            <a:endParaRPr lang="en-US" sz="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7675" indent="-447675" algn="l" defTabSz="452438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bg1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Business Insights</a:t>
            </a:r>
          </a:p>
          <a:p>
            <a:pPr algn="l" defTabSz="452438">
              <a:lnSpc>
                <a:spcPct val="100000"/>
              </a:lnSpc>
              <a:tabLst>
                <a:tab pos="447675" algn="l"/>
                <a:tab pos="719138" algn="l"/>
              </a:tabLst>
            </a:pPr>
            <a:r>
              <a:rPr lang="en-US" sz="1600" dirty="0">
                <a:solidFill>
                  <a:schemeClr val="bg1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	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	Trends, key highlights, action points</a:t>
            </a:r>
            <a:endParaRPr lang="en-SG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94D1B9-1BC0-4957-8AE2-A8C328238E97}"/>
              </a:ext>
            </a:extLst>
          </p:cNvPr>
          <p:cNvCxnSpPr>
            <a:cxnSpLocks/>
          </p:cNvCxnSpPr>
          <p:nvPr/>
        </p:nvCxnSpPr>
        <p:spPr>
          <a:xfrm>
            <a:off x="1175465" y="809014"/>
            <a:ext cx="102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BF2010-395D-4927-BC3F-FAEE2C8BB586}"/>
              </a:ext>
            </a:extLst>
          </p:cNvPr>
          <p:cNvSpPr txBox="1"/>
          <p:nvPr/>
        </p:nvSpPr>
        <p:spPr>
          <a:xfrm>
            <a:off x="1185406" y="137122"/>
            <a:ext cx="326732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pc="810" dirty="0">
                <a:ln w="0" cap="sq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  <a:pattFill prst="pct50">
                  <a:fgClr>
                    <a:schemeClr val="bg1">
                      <a:lumMod val="95000"/>
                    </a:schemeClr>
                  </a:fgClr>
                  <a:bgClr>
                    <a:schemeClr val="bg1">
                      <a:lumMod val="85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37000" endPos="58000" dist="50800" dir="5400000" sy="-100000" algn="bl" rotWithShape="0"/>
                </a:effectLst>
                <a:latin typeface="Gotham" panose="02000804040000020004" pitchFamily="2" charset="0"/>
                <a:cs typeface="Arial" panose="020B0604020202020204" pitchFamily="34" charset="0"/>
              </a:rPr>
              <a:t>AGENDA</a:t>
            </a:r>
            <a:endParaRPr lang="en-SG" sz="6000" dirty="0">
              <a:ln w="0" cap="sq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pattFill prst="pct50">
                <a:fgClr>
                  <a:schemeClr val="bg1">
                    <a:lumMod val="95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37000" endPos="5800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825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5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C2A26-47C6-43A3-8192-5A327F29F007}"/>
              </a:ext>
            </a:extLst>
          </p:cNvPr>
          <p:cNvSpPr txBox="1"/>
          <p:nvPr/>
        </p:nvSpPr>
        <p:spPr>
          <a:xfrm>
            <a:off x="3370217" y="6313724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SG" spc="160" dirty="0">
              <a:solidFill>
                <a:schemeClr val="bg1">
                  <a:lumMod val="85000"/>
                </a:schemeClr>
              </a:solidFill>
              <a:latin typeface="Arial Nova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113326D-2FE8-4258-9FDC-84785B31F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766"/>
            <a:ext cx="12192000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FD54ED1-AD44-48CD-96AC-AF54E9C2572E}"/>
              </a:ext>
            </a:extLst>
          </p:cNvPr>
          <p:cNvSpPr/>
          <p:nvPr/>
        </p:nvSpPr>
        <p:spPr>
          <a:xfrm>
            <a:off x="1162893" y="655101"/>
            <a:ext cx="2236296" cy="461665"/>
          </a:xfrm>
          <a:prstGeom prst="rect">
            <a:avLst/>
          </a:prstGeom>
          <a:noFill/>
          <a:effectLst>
            <a:innerShdw blurRad="63500" dist="50800" dir="13500000">
              <a:schemeClr val="tx1">
                <a:lumMod val="50000"/>
                <a:lumOff val="50000"/>
                <a:alpha val="50000"/>
              </a:schemeClr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bliqueTopLeft"/>
              <a:lightRig rig="glow" dir="t">
                <a:rot lat="0" lon="0" rev="0"/>
              </a:lightRig>
            </a:scene3d>
            <a:sp3d extrusionH="57150" prstMaterial="powder">
              <a:bevelT h="25400" prst="softRound"/>
              <a:bevelB h="25400" prst="softRound"/>
            </a:sp3d>
          </a:bodyPr>
          <a:lstStyle/>
          <a:p>
            <a:pPr algn="ctr"/>
            <a:endParaRPr lang="en-US" sz="1400" b="1" spc="810" dirty="0">
              <a:ln w="0" cap="sq">
                <a:solidFill>
                  <a:schemeClr val="bg1">
                    <a:lumMod val="65000"/>
                    <a:alpha val="97000"/>
                  </a:schemeClr>
                </a:solidFill>
                <a:prstDash val="solid"/>
                <a:round/>
              </a:ln>
              <a:pattFill prst="pct50">
                <a:fgClr>
                  <a:schemeClr val="bg1">
                    <a:lumMod val="95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50800" stA="45000" endPos="65000" dist="50800" dir="5400000" sy="-100000" algn="bl" rotWithShape="0"/>
              </a:effectLst>
              <a:latin typeface="Gotham" panose="02000804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000" b="1" spc="810" dirty="0">
                <a:ln w="0" cap="sq">
                  <a:solidFill>
                    <a:schemeClr val="bg1">
                      <a:lumMod val="65000"/>
                      <a:alpha val="97000"/>
                    </a:schemeClr>
                  </a:solidFill>
                  <a:prstDash val="solid"/>
                  <a:round/>
                </a:ln>
                <a:pattFill prst="pct50">
                  <a:fgClr>
                    <a:schemeClr val="bg1">
                      <a:lumMod val="85000"/>
                    </a:schemeClr>
                  </a:fgClr>
                  <a:bgClr>
                    <a:schemeClr val="bg1">
                      <a:lumMod val="85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50800" stA="45000" endPos="65000" dist="50800" dir="5400000" sy="-100000" algn="bl" rotWithShape="0"/>
                </a:effectLst>
                <a:latin typeface="Gotham" panose="02000804040000020004" pitchFamily="2" charset="0"/>
                <a:cs typeface="Arial" panose="020B0604020202020204" pitchFamily="34" charset="0"/>
              </a:rPr>
              <a:t>SUPERSTORE</a:t>
            </a:r>
            <a:endParaRPr lang="en-SG" sz="1000" b="1" cap="none" spc="810" dirty="0">
              <a:ln w="0" cap="sq">
                <a:solidFill>
                  <a:schemeClr val="bg1">
                    <a:lumMod val="65000"/>
                    <a:alpha val="97000"/>
                  </a:schemeClr>
                </a:solidFill>
                <a:prstDash val="solid"/>
                <a:round/>
              </a:ln>
              <a:pattFill prst="pct50">
                <a:fgClr>
                  <a:schemeClr val="bg1">
                    <a:lumMod val="85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50800" stA="45000" endPos="65000" dist="50800" dir="5400000" sy="-100000" algn="bl" rotWithShape="0"/>
              </a:effectLst>
              <a:latin typeface="Gotham" panose="0200080404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Graphic 6" descr="Earth globe: Americas with solid fill">
            <a:extLst>
              <a:ext uri="{FF2B5EF4-FFF2-40B4-BE49-F238E27FC236}">
                <a16:creationId xmlns:a16="http://schemas.microsoft.com/office/drawing/2014/main" id="{4789779B-20E8-451A-AD06-51357A14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1" y="176070"/>
            <a:ext cx="914400" cy="914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61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87A5FAE-000F-40DF-A259-97CE07242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562" y="1475713"/>
            <a:ext cx="10788012" cy="4970748"/>
          </a:xfrm>
          <a:solidFill>
            <a:schemeClr val="bg1">
              <a:lumMod val="75000"/>
              <a:alpha val="17000"/>
            </a:schemeClr>
          </a:solidFill>
        </p:spPr>
        <p:txBody>
          <a:bodyPr>
            <a:normAutofit/>
          </a:bodyPr>
          <a:lstStyle/>
          <a:p>
            <a:pPr defTabSz="452438">
              <a:lnSpc>
                <a:spcPct val="150000"/>
              </a:lnSpc>
            </a:pPr>
            <a:r>
              <a:rPr lang="en-US" sz="2800" dirty="0">
                <a:solidFill>
                  <a:srgbClr val="FFFFFF"/>
                </a:solidFill>
                <a:latin typeface="Gotham" panose="02000804040000020004" pitchFamily="2" charset="0"/>
                <a:cs typeface="Aharoni" panose="02010803020104030203" pitchFamily="2" charset="-79"/>
              </a:rPr>
              <a:t> </a:t>
            </a:r>
            <a:endParaRPr lang="en-SG" sz="2800" dirty="0">
              <a:solidFill>
                <a:srgbClr val="FFFFFF"/>
              </a:solidFill>
              <a:latin typeface="Gotham" panose="02000804040000020004" pitchFamily="2" charset="0"/>
              <a:cs typeface="Arial" panose="020B0604020202020204" pitchFamily="34" charset="0"/>
            </a:endParaRPr>
          </a:p>
          <a:p>
            <a:pPr marL="93663" indent="-93663" defTabSz="452438">
              <a:lnSpc>
                <a:spcPct val="150000"/>
              </a:lnSpc>
            </a:pPr>
            <a:r>
              <a:rPr lang="en-SG" sz="2000" dirty="0">
                <a:solidFill>
                  <a:srgbClr val="FFFFFF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Brief run-through of end-to-end process, </a:t>
            </a:r>
          </a:p>
          <a:p>
            <a:pPr marL="93663" indent="-93663" defTabSz="452438">
              <a:lnSpc>
                <a:spcPct val="150000"/>
              </a:lnSpc>
            </a:pPr>
            <a:r>
              <a:rPr lang="en-SG" sz="2000" dirty="0">
                <a:solidFill>
                  <a:srgbClr val="FFFFFF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	with the primary objective of </a:t>
            </a:r>
          </a:p>
          <a:p>
            <a:pPr marL="93663" indent="-93663" defTabSz="452438">
              <a:lnSpc>
                <a:spcPct val="150000"/>
              </a:lnSpc>
            </a:pPr>
            <a:r>
              <a:rPr lang="en-SG" sz="2000" dirty="0">
                <a:solidFill>
                  <a:srgbClr val="FFFFFF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training how to use the Power BI Interactive Dashboard</a:t>
            </a:r>
          </a:p>
          <a:p>
            <a:pPr marL="93663" indent="-93663" defTabSz="452438">
              <a:lnSpc>
                <a:spcPct val="150000"/>
              </a:lnSpc>
            </a:pPr>
            <a:r>
              <a:rPr lang="en-SG" sz="2000" dirty="0">
                <a:solidFill>
                  <a:srgbClr val="FFFFFF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to derive actionable business insights</a:t>
            </a:r>
          </a:p>
          <a:p>
            <a:pPr marL="93663" indent="-93663" defTabSz="452438">
              <a:lnSpc>
                <a:spcPct val="150000"/>
              </a:lnSpc>
            </a:pPr>
            <a:r>
              <a:rPr lang="en-SG" sz="2000" dirty="0">
                <a:solidFill>
                  <a:srgbClr val="FFFFFF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which will improve status quo.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94D1B9-1BC0-4957-8AE2-A8C328238E97}"/>
              </a:ext>
            </a:extLst>
          </p:cNvPr>
          <p:cNvCxnSpPr>
            <a:cxnSpLocks/>
          </p:cNvCxnSpPr>
          <p:nvPr/>
        </p:nvCxnSpPr>
        <p:spPr>
          <a:xfrm>
            <a:off x="1175465" y="809014"/>
            <a:ext cx="102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BF2010-395D-4927-BC3F-FAEE2C8BB586}"/>
              </a:ext>
            </a:extLst>
          </p:cNvPr>
          <p:cNvSpPr txBox="1"/>
          <p:nvPr/>
        </p:nvSpPr>
        <p:spPr>
          <a:xfrm>
            <a:off x="1155588" y="137122"/>
            <a:ext cx="7854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pc="670" dirty="0">
                <a:ln w="0" cap="sq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  <a:pattFill prst="pct50">
                  <a:fgClr>
                    <a:schemeClr val="bg1">
                      <a:lumMod val="95000"/>
                    </a:schemeClr>
                  </a:fgClr>
                  <a:bgClr>
                    <a:schemeClr val="bg1">
                      <a:lumMod val="85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37000" endPos="58000" dist="50800" dir="5400000" sy="-100000" algn="bl" rotWithShape="0"/>
                </a:effectLst>
                <a:latin typeface="Gotham" panose="02000804040000020004" pitchFamily="2" charset="0"/>
                <a:cs typeface="Arial" panose="020B0604020202020204" pitchFamily="34" charset="0"/>
              </a:rPr>
              <a:t>OBJECTIVE</a:t>
            </a:r>
            <a:endParaRPr lang="en-SG" sz="6000" spc="670" dirty="0">
              <a:ln w="0" cap="sq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pattFill prst="pct50">
                <a:fgClr>
                  <a:schemeClr val="bg1">
                    <a:lumMod val="95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37000" endPos="58000" dist="508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82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5">
            <a:extLst>
              <a:ext uri="{FF2B5EF4-FFF2-40B4-BE49-F238E27FC236}">
                <a16:creationId xmlns:a16="http://schemas.microsoft.com/office/drawing/2014/main" id="{E5093ECC-8BEB-4546-A80D-0B4887662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C2A26-47C6-43A3-8192-5A327F29F007}"/>
              </a:ext>
            </a:extLst>
          </p:cNvPr>
          <p:cNvSpPr txBox="1"/>
          <p:nvPr/>
        </p:nvSpPr>
        <p:spPr>
          <a:xfrm>
            <a:off x="3370217" y="6313724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SG" spc="160" dirty="0">
              <a:solidFill>
                <a:schemeClr val="bg1">
                  <a:lumMod val="85000"/>
                </a:schemeClr>
              </a:solidFill>
              <a:latin typeface="Arial Nova" panose="020B0604020202020204" pitchFamily="34" charset="0"/>
              <a:cs typeface="Aharoni" panose="02010803020104030203" pitchFamily="2" charset="-79"/>
            </a:endParaRPr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9113326D-2FE8-4258-9FDC-84785B31F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73"/>
            <a:ext cx="12192000" cy="6858000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EFD54ED1-AD44-48CD-96AC-AF54E9C2572E}"/>
              </a:ext>
            </a:extLst>
          </p:cNvPr>
          <p:cNvSpPr/>
          <p:nvPr/>
        </p:nvSpPr>
        <p:spPr>
          <a:xfrm>
            <a:off x="1162893" y="655101"/>
            <a:ext cx="2236296" cy="461665"/>
          </a:xfrm>
          <a:prstGeom prst="rect">
            <a:avLst/>
          </a:prstGeom>
          <a:noFill/>
          <a:effectLst>
            <a:innerShdw blurRad="63500" dist="50800" dir="13500000">
              <a:schemeClr val="tx1">
                <a:lumMod val="50000"/>
                <a:lumOff val="50000"/>
                <a:alpha val="50000"/>
              </a:schemeClr>
            </a:innerShdw>
            <a:softEdge rad="12700"/>
          </a:effectLst>
        </p:spPr>
        <p:txBody>
          <a:bodyPr wrap="square" lIns="91440" tIns="45720" rIns="91440" bIns="45720">
            <a:spAutoFit/>
            <a:scene3d>
              <a:camera prst="obliqueTopLeft"/>
              <a:lightRig rig="glow" dir="t">
                <a:rot lat="0" lon="0" rev="0"/>
              </a:lightRig>
            </a:scene3d>
            <a:sp3d extrusionH="57150" prstMaterial="powder">
              <a:bevelT h="25400" prst="softRound"/>
              <a:bevelB h="25400" prst="softRound"/>
            </a:sp3d>
          </a:bodyPr>
          <a:lstStyle/>
          <a:p>
            <a:pPr algn="ctr"/>
            <a:endParaRPr lang="en-US" sz="1400" b="1" spc="810" dirty="0">
              <a:ln w="0" cap="sq">
                <a:solidFill>
                  <a:schemeClr val="bg1">
                    <a:lumMod val="65000"/>
                    <a:alpha val="97000"/>
                  </a:schemeClr>
                </a:solidFill>
                <a:prstDash val="solid"/>
                <a:round/>
              </a:ln>
              <a:pattFill prst="pct50">
                <a:fgClr>
                  <a:schemeClr val="bg1">
                    <a:lumMod val="95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50800" stA="45000" endPos="65000" dist="50800" dir="5400000" sy="-100000" algn="bl" rotWithShape="0"/>
              </a:effectLst>
              <a:latin typeface="Gotham" panose="02000804040000020004" pitchFamily="2" charset="0"/>
              <a:cs typeface="Arial" panose="020B0604020202020204" pitchFamily="34" charset="0"/>
            </a:endParaRPr>
          </a:p>
          <a:p>
            <a:pPr algn="ctr"/>
            <a:r>
              <a:rPr lang="en-US" sz="1000" b="1" spc="810" dirty="0">
                <a:ln w="0" cap="sq">
                  <a:solidFill>
                    <a:schemeClr val="bg1">
                      <a:lumMod val="65000"/>
                      <a:alpha val="97000"/>
                    </a:schemeClr>
                  </a:solidFill>
                  <a:prstDash val="solid"/>
                  <a:round/>
                </a:ln>
                <a:pattFill prst="pct50">
                  <a:fgClr>
                    <a:schemeClr val="bg1">
                      <a:lumMod val="85000"/>
                    </a:schemeClr>
                  </a:fgClr>
                  <a:bgClr>
                    <a:schemeClr val="bg1">
                      <a:lumMod val="85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50800" stA="45000" endPos="65000" dist="50800" dir="5400000" sy="-100000" algn="bl" rotWithShape="0"/>
                </a:effectLst>
                <a:latin typeface="Gotham" panose="02000804040000020004" pitchFamily="2" charset="0"/>
                <a:cs typeface="Arial" panose="020B0604020202020204" pitchFamily="34" charset="0"/>
              </a:rPr>
              <a:t>SUPERSTORE</a:t>
            </a:r>
            <a:endParaRPr lang="en-SG" sz="1000" b="1" cap="none" spc="810" dirty="0">
              <a:ln w="0" cap="sq">
                <a:solidFill>
                  <a:schemeClr val="bg1">
                    <a:lumMod val="65000"/>
                    <a:alpha val="97000"/>
                  </a:schemeClr>
                </a:solidFill>
                <a:prstDash val="solid"/>
                <a:round/>
              </a:ln>
              <a:pattFill prst="pct50">
                <a:fgClr>
                  <a:schemeClr val="bg1">
                    <a:lumMod val="85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50800" stA="45000" endPos="65000" dist="50800" dir="5400000" sy="-100000" algn="bl" rotWithShape="0"/>
              </a:effectLst>
              <a:latin typeface="Gotham" panose="02000804040000020004" pitchFamily="2" charset="0"/>
              <a:cs typeface="Arial" panose="020B0604020202020204" pitchFamily="34" charset="0"/>
            </a:endParaRPr>
          </a:p>
        </p:txBody>
      </p:sp>
      <p:pic>
        <p:nvPicPr>
          <p:cNvPr id="7" name="Graphic 6" descr="Earth globe: Americas with solid fill">
            <a:extLst>
              <a:ext uri="{FF2B5EF4-FFF2-40B4-BE49-F238E27FC236}">
                <a16:creationId xmlns:a16="http://schemas.microsoft.com/office/drawing/2014/main" id="{4789779B-20E8-451A-AD06-51357A142B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2401" y="176070"/>
            <a:ext cx="914400" cy="914400"/>
          </a:xfrm>
          <a:prstGeom prst="rect">
            <a:avLst/>
          </a:prstGeom>
          <a:effectLst>
            <a:glow rad="101600">
              <a:schemeClr val="accent3">
                <a:satMod val="175000"/>
                <a:alpha val="61000"/>
              </a:schemeClr>
            </a:glow>
            <a:outerShdw blurRad="152400" dist="317500" dir="5400000" sx="90000" sy="-19000" rotWithShape="0">
              <a:prstClr val="black">
                <a:alpha val="15000"/>
              </a:prst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687A5FAE-000F-40DF-A259-97CE07242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562" y="1475713"/>
            <a:ext cx="10788012" cy="4970748"/>
          </a:xfrm>
          <a:solidFill>
            <a:schemeClr val="bg1">
              <a:lumMod val="75000"/>
              <a:alpha val="17000"/>
            </a:schemeClr>
          </a:solidFill>
        </p:spPr>
        <p:txBody>
          <a:bodyPr>
            <a:normAutofit/>
          </a:bodyPr>
          <a:lstStyle/>
          <a:p>
            <a:pPr algn="l" defTabSz="452438">
              <a:lnSpc>
                <a:spcPct val="100000"/>
              </a:lnSpc>
            </a:pPr>
            <a:r>
              <a:rPr lang="en-US" sz="3200" dirty="0">
                <a:solidFill>
                  <a:srgbClr val="FFFFFF"/>
                </a:solidFill>
                <a:latin typeface="Gotham" panose="02000804040000020004" pitchFamily="2" charset="0"/>
                <a:cs typeface="Aharoni" panose="02010803020104030203" pitchFamily="2" charset="-79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Gotham" panose="02000804040000020004" pitchFamily="2" charset="0"/>
                <a:cs typeface="Aharoni" panose="02010803020104030203" pitchFamily="2" charset="-79"/>
              </a:rPr>
              <a:t>SOURCE</a:t>
            </a:r>
          </a:p>
          <a:p>
            <a:pPr marL="88900" indent="-88900" algn="l" defTabSz="452438">
              <a:lnSpc>
                <a:spcPct val="100000"/>
              </a:lnSpc>
            </a:pPr>
            <a:r>
              <a:rPr lang="en-SG" sz="1600" dirty="0">
                <a:solidFill>
                  <a:srgbClr val="FFFFFF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 	</a:t>
            </a:r>
            <a:r>
              <a:rPr lang="en-SG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Department</a:t>
            </a:r>
          </a:p>
          <a:p>
            <a:pPr algn="l" defTabSz="452438">
              <a:lnSpc>
                <a:spcPct val="100000"/>
              </a:lnSpc>
            </a:pPr>
            <a:r>
              <a:rPr lang="en-SG" sz="1400" dirty="0">
                <a:solidFill>
                  <a:srgbClr val="FFFFFF"/>
                </a:solidFill>
                <a:latin typeface="Gotham" panose="02000804040000020004" pitchFamily="2" charset="0"/>
                <a:cs typeface="Arial" panose="020B0604020202020204" pitchFamily="34" charset="0"/>
              </a:rPr>
              <a:t> </a:t>
            </a:r>
            <a:r>
              <a:rPr lang="en-SG" sz="1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 Or rather,  </a:t>
            </a:r>
            <a:r>
              <a:rPr lang="en-SG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https://data.world/vikas-0731/global-super-store/workspace/file?filename=Data+and+Visualization.pdf )</a:t>
            </a:r>
          </a:p>
          <a:p>
            <a:pPr algn="l" defTabSz="452438">
              <a:lnSpc>
                <a:spcPct val="100000"/>
              </a:lnSpc>
            </a:pPr>
            <a:endParaRPr lang="en-SG" sz="1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defTabSz="452438">
              <a:lnSpc>
                <a:spcPct val="100000"/>
              </a:lnSpc>
            </a:pPr>
            <a:r>
              <a:rPr lang="en-US" sz="2800" dirty="0">
                <a:solidFill>
                  <a:srgbClr val="FFFFFF"/>
                </a:solidFill>
                <a:latin typeface="Gotham" panose="02000804040000020004" pitchFamily="2" charset="0"/>
                <a:cs typeface="Aharoni" panose="02010803020104030203" pitchFamily="2" charset="-79"/>
              </a:rPr>
              <a:t> </a:t>
            </a:r>
            <a:r>
              <a:rPr lang="en-US" sz="2000" dirty="0">
                <a:solidFill>
                  <a:srgbClr val="FFFFFF"/>
                </a:solidFill>
                <a:latin typeface="Gotham" panose="02000804040000020004" pitchFamily="2" charset="0"/>
                <a:cs typeface="Aharoni" panose="02010803020104030203" pitchFamily="2" charset="-79"/>
              </a:rPr>
              <a:t>FILES</a:t>
            </a:r>
          </a:p>
          <a:p>
            <a:pPr marL="533400" indent="-444500" algn="l" defTabSz="452438">
              <a:lnSpc>
                <a:spcPct val="100000"/>
              </a:lnSpc>
              <a:buFont typeface="+mj-lt"/>
              <a:buAutoNum type="arabicParenR"/>
            </a:pPr>
            <a:r>
              <a:rPr lang="en-SG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Orders</a:t>
            </a:r>
          </a:p>
          <a:p>
            <a:pPr marL="533400" indent="-444500" algn="l" defTabSz="452438">
              <a:lnSpc>
                <a:spcPct val="100000"/>
              </a:lnSpc>
              <a:buFont typeface="+mj-lt"/>
              <a:buAutoNum type="arabicParenR"/>
            </a:pPr>
            <a:endParaRPr lang="en-SG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444500" algn="l" defTabSz="452438">
              <a:lnSpc>
                <a:spcPct val="100000"/>
              </a:lnSpc>
              <a:buFont typeface="+mj-lt"/>
              <a:buAutoNum type="arabicParenR"/>
            </a:pPr>
            <a:endParaRPr lang="en-SG" sz="16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444500" algn="l" defTabSz="452438">
              <a:lnSpc>
                <a:spcPct val="100000"/>
              </a:lnSpc>
              <a:buFont typeface="+mj-lt"/>
              <a:buAutoNum type="arabicParenR"/>
            </a:pPr>
            <a:endParaRPr lang="en-SG" sz="11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33400" indent="-444500" algn="l" defTabSz="452438">
              <a:lnSpc>
                <a:spcPct val="100000"/>
              </a:lnSpc>
              <a:buFont typeface="+mj-lt"/>
              <a:buAutoNum type="arabicParenR"/>
            </a:pPr>
            <a:r>
              <a:rPr lang="en-SG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Returns</a:t>
            </a:r>
          </a:p>
          <a:p>
            <a:pPr defTabSz="452438">
              <a:lnSpc>
                <a:spcPct val="150000"/>
              </a:lnSpc>
            </a:pPr>
            <a:endParaRPr lang="en-SG" sz="2000" dirty="0">
              <a:solidFill>
                <a:srgbClr val="FFFFFF"/>
              </a:solidFill>
              <a:latin typeface="Gotham" panose="02000804040000020004" pitchFamily="2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F94D1B9-1BC0-4957-8AE2-A8C328238E97}"/>
              </a:ext>
            </a:extLst>
          </p:cNvPr>
          <p:cNvCxnSpPr>
            <a:cxnSpLocks/>
          </p:cNvCxnSpPr>
          <p:nvPr/>
        </p:nvCxnSpPr>
        <p:spPr>
          <a:xfrm>
            <a:off x="1175465" y="809014"/>
            <a:ext cx="10296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BF2010-395D-4927-BC3F-FAEE2C8BB586}"/>
              </a:ext>
            </a:extLst>
          </p:cNvPr>
          <p:cNvSpPr txBox="1"/>
          <p:nvPr/>
        </p:nvSpPr>
        <p:spPr>
          <a:xfrm>
            <a:off x="1155588" y="137122"/>
            <a:ext cx="785409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spc="670" dirty="0">
                <a:ln w="0" cap="sq">
                  <a:solidFill>
                    <a:schemeClr val="bg1">
                      <a:lumMod val="65000"/>
                    </a:schemeClr>
                  </a:solidFill>
                  <a:prstDash val="solid"/>
                  <a:round/>
                </a:ln>
                <a:pattFill prst="pct50">
                  <a:fgClr>
                    <a:schemeClr val="bg1">
                      <a:lumMod val="95000"/>
                    </a:schemeClr>
                  </a:fgClr>
                  <a:bgClr>
                    <a:schemeClr val="bg1">
                      <a:lumMod val="85000"/>
                    </a:schemeClr>
                  </a:bgClr>
                </a:patt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  <a:reflection blurRad="12700" stA="37000" endPos="58000" dist="50800" dir="5400000" sy="-100000" algn="bl" rotWithShape="0"/>
                </a:effectLst>
                <a:latin typeface="Gotham" panose="02000804040000020004" pitchFamily="2" charset="0"/>
                <a:cs typeface="Arial" panose="020B0604020202020204" pitchFamily="34" charset="0"/>
              </a:rPr>
              <a:t>BEHIND THE SCENES</a:t>
            </a:r>
            <a:endParaRPr lang="en-SG" sz="6000" spc="670" dirty="0">
              <a:ln w="0" cap="sq">
                <a:solidFill>
                  <a:schemeClr val="bg1">
                    <a:lumMod val="65000"/>
                  </a:schemeClr>
                </a:solidFill>
                <a:prstDash val="solid"/>
                <a:round/>
              </a:ln>
              <a:pattFill prst="pct50">
                <a:fgClr>
                  <a:schemeClr val="bg1">
                    <a:lumMod val="95000"/>
                  </a:schemeClr>
                </a:fgClr>
                <a:bgClr>
                  <a:schemeClr val="bg1">
                    <a:lumMod val="85000"/>
                  </a:schemeClr>
                </a:bgClr>
              </a:pattFill>
              <a:effectLst>
                <a:innerShdw blurRad="63500" dist="50800" dir="13500000">
                  <a:prstClr val="black">
                    <a:alpha val="50000"/>
                  </a:prstClr>
                </a:innerShdw>
                <a:reflection blurRad="12700" stA="37000" endPos="58000" dist="50800" dir="5400000" sy="-100000" algn="bl" rotWithShape="0"/>
              </a:effectLst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BC27A0-F13B-47B9-B855-B04CB2862918}"/>
              </a:ext>
            </a:extLst>
          </p:cNvPr>
          <p:cNvCxnSpPr/>
          <p:nvPr/>
        </p:nvCxnSpPr>
        <p:spPr>
          <a:xfrm>
            <a:off x="840000" y="2054096"/>
            <a:ext cx="1051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5B56C6D-268E-491A-ABE1-C362DEAAD41C}"/>
              </a:ext>
            </a:extLst>
          </p:cNvPr>
          <p:cNvCxnSpPr/>
          <p:nvPr/>
        </p:nvCxnSpPr>
        <p:spPr>
          <a:xfrm>
            <a:off x="840000" y="3429000"/>
            <a:ext cx="10512000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indoor, white, toy, doll&#10;&#10;Description automatically generated">
            <a:extLst>
              <a:ext uri="{FF2B5EF4-FFF2-40B4-BE49-F238E27FC236}">
                <a16:creationId xmlns:a16="http://schemas.microsoft.com/office/drawing/2014/main" id="{18E7FDA1-918A-46BF-A726-20FD310D62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8927" y="2175258"/>
            <a:ext cx="914444" cy="91444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727D4D-3061-4021-92B3-932BFCAEAA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5516" y="5280418"/>
            <a:ext cx="2330786" cy="9298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5707D6C-797F-4FE2-9613-F06AFD63B2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5516" y="3926505"/>
            <a:ext cx="10011172" cy="8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44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3609</TotalTime>
  <Words>356</Words>
  <Application>Microsoft Office PowerPoint</Application>
  <PresentationFormat>Widescreen</PresentationFormat>
  <Paragraphs>73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Arial Nova</vt:lpstr>
      <vt:lpstr>Calibri</vt:lpstr>
      <vt:lpstr>Calibri Light</vt:lpstr>
      <vt:lpstr>Gotham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Ng</dc:creator>
  <cp:lastModifiedBy>Megan Ng</cp:lastModifiedBy>
  <cp:revision>185</cp:revision>
  <dcterms:created xsi:type="dcterms:W3CDTF">2020-12-28T11:36:09Z</dcterms:created>
  <dcterms:modified xsi:type="dcterms:W3CDTF">2021-01-11T14:19:55Z</dcterms:modified>
</cp:coreProperties>
</file>